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95" r:id="rId1"/>
    <p:sldMasterId id="2147483708" r:id="rId2"/>
    <p:sldMasterId id="2147483718" r:id="rId3"/>
  </p:sldMasterIdLst>
  <p:notesMasterIdLst>
    <p:notesMasterId r:id="rId36"/>
  </p:notesMasterIdLst>
  <p:handoutMasterIdLst>
    <p:handoutMasterId r:id="rId37"/>
  </p:handoutMasterIdLst>
  <p:sldIdLst>
    <p:sldId id="256" r:id="rId4"/>
    <p:sldId id="258" r:id="rId5"/>
    <p:sldId id="342" r:id="rId6"/>
    <p:sldId id="437" r:id="rId7"/>
    <p:sldId id="289" r:id="rId8"/>
    <p:sldId id="290" r:id="rId9"/>
    <p:sldId id="375" r:id="rId10"/>
    <p:sldId id="311" r:id="rId11"/>
    <p:sldId id="376" r:id="rId12"/>
    <p:sldId id="377" r:id="rId13"/>
    <p:sldId id="379" r:id="rId14"/>
    <p:sldId id="308" r:id="rId15"/>
    <p:sldId id="312" r:id="rId16"/>
    <p:sldId id="429" r:id="rId17"/>
    <p:sldId id="313" r:id="rId18"/>
    <p:sldId id="310" r:id="rId19"/>
    <p:sldId id="438" r:id="rId20"/>
    <p:sldId id="381" r:id="rId21"/>
    <p:sldId id="430" r:id="rId22"/>
    <p:sldId id="315" r:id="rId23"/>
    <p:sldId id="433" r:id="rId24"/>
    <p:sldId id="283" r:id="rId25"/>
    <p:sldId id="334" r:id="rId26"/>
    <p:sldId id="320" r:id="rId27"/>
    <p:sldId id="319" r:id="rId28"/>
    <p:sldId id="284" r:id="rId29"/>
    <p:sldId id="435" r:id="rId30"/>
    <p:sldId id="439" r:id="rId31"/>
    <p:sldId id="440" r:id="rId32"/>
    <p:sldId id="434" r:id="rId33"/>
    <p:sldId id="339" r:id="rId34"/>
    <p:sldId id="340" r:id="rId35"/>
  </p:sldIdLst>
  <p:sldSz cx="9144000" cy="5143500" type="screen16x9"/>
  <p:notesSz cx="9947275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883D0B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914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75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839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1580530530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2019/11/11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522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2019/11/11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609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30585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804704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77693185"/>
      </p:ext>
    </p:extLst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65283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264285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176236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2977199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002607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3084358762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7958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86294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033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7475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2122902992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1691633133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67226356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535140550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3823331342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6387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776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5883991" y="48778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11.3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动能和势能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226758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5883991" y="48778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11.3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动能和势能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433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5738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25171;&#26729;&#26426;&#30340;&#24037;&#20316;&#36807;&#31243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9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resource\8x113\jpg\06704001.jpg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" y="0"/>
            <a:ext cx="9144000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080770"/>
            <a:ext cx="7772400" cy="2214880"/>
          </a:xfr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第十一章  功和机械能</a:t>
            </a:r>
            <a:b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动能和势能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2" name="文本框 35861"/>
          <p:cNvSpPr txBox="1"/>
          <p:nvPr/>
        </p:nvSpPr>
        <p:spPr>
          <a:xfrm>
            <a:off x="374775" y="1363980"/>
            <a:ext cx="8284464" cy="3222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物体动能的大小跟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速度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质量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有关。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质量相同的物体，运动的速度越大，它的动能越大；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运动速度相同的物体，质量越大，它的动能也越大。</a:t>
            </a:r>
          </a:p>
        </p:txBody>
      </p:sp>
      <p:sp>
        <p:nvSpPr>
          <p:cNvPr id="16" name="文本框 35858"/>
          <p:cNvSpPr txBox="1"/>
          <p:nvPr/>
        </p:nvSpPr>
        <p:spPr>
          <a:xfrm>
            <a:off x="3110482" y="603949"/>
            <a:ext cx="2813049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实 验 结 论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5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58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58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0102" r="3135" b="13007"/>
          <a:stretch/>
        </p:blipFill>
        <p:spPr>
          <a:xfrm>
            <a:off x="5118617" y="1117239"/>
            <a:ext cx="3220712" cy="2041548"/>
          </a:xfrm>
          <a:prstGeom prst="rect">
            <a:avLst/>
          </a:prstGeom>
        </p:spPr>
      </p:pic>
      <p:sp>
        <p:nvSpPr>
          <p:cNvPr id="27651" name="Text Box 5"/>
          <p:cNvSpPr/>
          <p:nvPr/>
        </p:nvSpPr>
        <p:spPr>
          <a:xfrm>
            <a:off x="777241" y="655574"/>
            <a:ext cx="795934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Calibri" panose="020F0502020204030204" pitchFamily="34" charset="0"/>
              </a:rPr>
              <a:t>讨论：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Calibri" panose="020F0502020204030204" pitchFamily="34" charset="0"/>
              </a:rPr>
              <a:t>如图为高速公路限速牌，请用物理学术语解释。</a:t>
            </a:r>
          </a:p>
        </p:txBody>
      </p:sp>
      <p:sp>
        <p:nvSpPr>
          <p:cNvPr id="27652" name="Text Box 6"/>
          <p:cNvSpPr/>
          <p:nvPr/>
        </p:nvSpPr>
        <p:spPr>
          <a:xfrm>
            <a:off x="1878330" y="2846070"/>
            <a:ext cx="396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Calibri" panose="020F0502020204030204" pitchFamily="34" charset="0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699134" y="2347813"/>
            <a:ext cx="441948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Calibri" panose="020F0502020204030204" pitchFamily="34" charset="0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Calibri" panose="020F0502020204030204" pitchFamily="34" charset="0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Calibri" panose="020F0502020204030204" pitchFamily="34" charset="0"/>
              </a:rPr>
              <a:t>物体的速度大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Calibri" panose="020F0502020204030204" pitchFamily="34" charset="0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Calibri" panose="020F0502020204030204" pitchFamily="34" charset="0"/>
              </a:rPr>
              <a:t>动能就大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Calibri" panose="020F0502020204030204" pitchFamily="34" charset="0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Calibri" panose="020F0502020204030204" pitchFamily="34" charset="0"/>
              </a:rPr>
              <a:t>不容易刹车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Calibri" panose="020F0502020204030204" pitchFamily="34" charset="0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Calibri" panose="020F0502020204030204" pitchFamily="34" charset="0"/>
              </a:rPr>
              <a:t>容易造成交通事故。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694307" y="3947795"/>
            <a:ext cx="821708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zh-CN" altLang="en-US" dirty="0">
                <a:sym typeface="Calibri" panose="020F0502020204030204" pitchFamily="34" charset="0"/>
              </a:rPr>
              <a:t>答：质量大，动能就大，所以大客车的限速要比小汽车的低。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694307" y="3412978"/>
            <a:ext cx="83168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Calibri" panose="020F0502020204030204" pitchFamily="34" charset="0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Calibri" panose="020F0502020204030204" pitchFamily="34" charset="0"/>
              </a:rPr>
              <a:t>为什么在同样的道路上，不同车型的限制车速不一样？</a:t>
            </a:r>
          </a:p>
        </p:txBody>
      </p:sp>
      <p:sp>
        <p:nvSpPr>
          <p:cNvPr id="3" name="Text Box 5"/>
          <p:cNvSpPr/>
          <p:nvPr/>
        </p:nvSpPr>
        <p:spPr>
          <a:xfrm>
            <a:off x="694307" y="1229667"/>
            <a:ext cx="442430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Calibri" panose="020F0502020204030204" pitchFamily="34" charset="0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Calibri" panose="020F0502020204030204" pitchFamily="34" charset="0"/>
              </a:rPr>
              <a:t>为什么要对机动车的行驶速度进行限制？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6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76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1"/>
      <p:bldP spid="276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6794" y="3566858"/>
            <a:ext cx="851281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根据数据推断，质量和速度相比，哪个因素对物体的动能影响更大？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64527" y="4117086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速度</a:t>
            </a:r>
          </a:p>
        </p:txBody>
      </p:sp>
      <p:graphicFrame>
        <p:nvGraphicFramePr>
          <p:cNvPr id="7" name="表格 6"/>
          <p:cNvGraphicFramePr/>
          <p:nvPr>
            <p:extLst>
              <p:ext uri="{D42A27DB-BD31-4B8C-83A1-F6EECF244321}">
                <p14:modId xmlns:p14="http://schemas.microsoft.com/office/powerpoint/2010/main" val="3340089072"/>
              </p:ext>
            </p:extLst>
          </p:nvPr>
        </p:nvGraphicFramePr>
        <p:xfrm>
          <a:off x="170180" y="1212850"/>
          <a:ext cx="877316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52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12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139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725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81000">
                <a:tc grid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一些物体的动能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物体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动能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/J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物体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动能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/J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抛出去的篮球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跑百米的运动员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约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3×10</a:t>
                      </a:r>
                      <a:r>
                        <a:rPr lang="en-US" altLang="zh-CN" sz="2000" b="1" baseline="3000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行走的牛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飞行的步枪子弹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约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5×10</a:t>
                      </a:r>
                      <a:r>
                        <a:rPr lang="en-US" altLang="zh-CN" sz="2000" b="1" baseline="3000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10m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的高处落下的砖块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2.5×10</a:t>
                      </a:r>
                      <a:r>
                        <a:rPr lang="en-US" altLang="zh-CN" sz="2000" b="1" baseline="3000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行驶的小汽车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约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2×10</a:t>
                      </a:r>
                      <a:r>
                        <a:rPr lang="en-US" altLang="zh-CN" sz="2000" b="1" baseline="3000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  <a:sym typeface="+mn-ea"/>
                        </a:rPr>
                        <a:t>5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3643634" y="360072"/>
            <a:ext cx="1508578" cy="661350"/>
            <a:chOff x="931250" y="529255"/>
            <a:chExt cx="1508578" cy="661350"/>
          </a:xfrm>
        </p:grpSpPr>
        <p:sp>
          <p:nvSpPr>
            <p:cNvPr id="17" name="流程图: 延期 16"/>
            <p:cNvSpPr/>
            <p:nvPr/>
          </p:nvSpPr>
          <p:spPr>
            <a:xfrm>
              <a:off x="1247163" y="714091"/>
              <a:ext cx="1007131" cy="461665"/>
            </a:xfrm>
            <a:prstGeom prst="flowChartDelay">
              <a:avLst/>
            </a:prstGeom>
            <a:solidFill>
              <a:srgbClr val="BECE37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微软雅黑"/>
              </a:endParaRPr>
            </a:p>
          </p:txBody>
        </p:sp>
        <p:pic>
          <p:nvPicPr>
            <p:cNvPr id="18" name="Picture 2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9346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250" y="529255"/>
              <a:ext cx="631825" cy="66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1382815" y="742246"/>
              <a:ext cx="10570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小资料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8600" y="573405"/>
            <a:ext cx="4302722" cy="460375"/>
            <a:chOff x="4360" y="903"/>
            <a:chExt cx="4799" cy="725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3</a:t>
                </a: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6703" y="903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Times New Roman" panose="02020603050405020304" charset="0"/>
                  <a:ea typeface="黑体" panose="02010600030101010101" pitchFamily="49" charset="-122"/>
                </a:rPr>
                <a:t>  重力势能</a:t>
              </a:r>
            </a:p>
          </p:txBody>
        </p:sp>
      </p:grpSp>
      <p:pic>
        <p:nvPicPr>
          <p:cNvPr id="13337" name="图片 13336" descr="打桩机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690" y="1315465"/>
            <a:ext cx="2454910" cy="28483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文本框 11269"/>
          <p:cNvSpPr txBox="1"/>
          <p:nvPr/>
        </p:nvSpPr>
        <p:spPr>
          <a:xfrm>
            <a:off x="3148013" y="2892425"/>
            <a:ext cx="4211409" cy="175432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例子：高山上的石头、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高的铁锤、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高楼扔下的物体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</a:p>
        </p:txBody>
      </p:sp>
      <p:sp>
        <p:nvSpPr>
          <p:cNvPr id="11271" name="文本框 11270"/>
          <p:cNvSpPr txBox="1"/>
          <p:nvPr/>
        </p:nvSpPr>
        <p:spPr>
          <a:xfrm>
            <a:off x="2550795" y="4538980"/>
            <a:ext cx="6139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物体由于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被举高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而具有的能量，叫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重力势能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48013" y="1205298"/>
            <a:ext cx="59436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打桩机工作时，高高举起的重锤落下时，可以把桩打入地里，重锤对桩做了功。</a:t>
            </a:r>
          </a:p>
          <a:p>
            <a:pPr fontAlgn="auto">
              <a:lnSpc>
                <a:spcPct val="150000"/>
              </a:lnSpc>
            </a:pP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这说明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高处的重锤具有能量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pic>
        <p:nvPicPr>
          <p:cNvPr id="23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502495" y="3862670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12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图片 296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79" y="1380744"/>
            <a:ext cx="2084870" cy="19180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2969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717136"/>
            <a:ext cx="1828800" cy="15361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297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704" y="1296511"/>
            <a:ext cx="2377440" cy="2377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文本框 29701"/>
          <p:cNvSpPr txBox="1"/>
          <p:nvPr/>
        </p:nvSpPr>
        <p:spPr>
          <a:xfrm>
            <a:off x="710184" y="681862"/>
            <a:ext cx="63341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知道这些安全警示牌表示什么含义？</a:t>
            </a:r>
          </a:p>
        </p:txBody>
      </p:sp>
      <p:sp>
        <p:nvSpPr>
          <p:cNvPr id="29703" name="文本框 29702"/>
          <p:cNvSpPr txBox="1"/>
          <p:nvPr/>
        </p:nvSpPr>
        <p:spPr>
          <a:xfrm>
            <a:off x="1295400" y="3657600"/>
            <a:ext cx="7315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当心吊物　　　　当心落物　　    必须戴安全帽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1111" y="701792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探究：影响重力势能大小的因素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2630" y="1385380"/>
            <a:ext cx="1102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猜想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0580" y="2634391"/>
            <a:ext cx="4432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设计实验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66335" y="2447925"/>
            <a:ext cx="7759580" cy="2081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ts val="388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不同质量的重锤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，举高到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同一高度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后让其自由下落，观察每次木桩下陷的程度。</a:t>
            </a:r>
          </a:p>
          <a:p>
            <a:pPr fontAlgn="auto">
              <a:lnSpc>
                <a:spcPts val="388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同一重锤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举高到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不同高度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后让其自由下落，撞击木桩，观察每次木桩下陷的程度。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2630" y="1848930"/>
            <a:ext cx="90376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物体重力势能可能跟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</a:t>
            </a:r>
            <a:r>
              <a:rPr lang="en-US" altLang="zh-CN" sz="24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有关。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932521" y="1266625"/>
            <a:ext cx="2281555" cy="46037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控制变量法”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55690" y="1847850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被举高的高度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88740" y="1847533"/>
            <a:ext cx="20875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物体的质量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367678" y="4529455"/>
            <a:ext cx="1726565" cy="460375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altLang="zh-CN" dirty="0"/>
              <a:t>“</a:t>
            </a:r>
            <a:r>
              <a:rPr lang="zh-CN" altLang="en-US" dirty="0"/>
              <a:t>转换法”</a:t>
            </a:r>
          </a:p>
        </p:txBody>
      </p:sp>
      <p:sp>
        <p:nvSpPr>
          <p:cNvPr id="18" name="下箭头标注 17"/>
          <p:cNvSpPr/>
          <p:nvPr/>
        </p:nvSpPr>
        <p:spPr>
          <a:xfrm>
            <a:off x="2835549" y="4005682"/>
            <a:ext cx="2790825" cy="628650"/>
          </a:xfrm>
          <a:prstGeom prst="down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charRg st="40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3" grpId="0" animBg="1"/>
      <p:bldP spid="14" grpId="0" bldLvl="0"/>
      <p:bldP spid="16" grpId="0" bldLvl="0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文本占位符 31747"/>
          <p:cNvSpPr txBox="1"/>
          <p:nvPr/>
        </p:nvSpPr>
        <p:spPr>
          <a:xfrm>
            <a:off x="292608" y="693292"/>
            <a:ext cx="8732520" cy="140982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w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585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5000"/>
              <a:buFont typeface="Wingdings" panose="05000000000000000000" pitchFamily="2" charset="2"/>
              <a:buChar char="l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875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w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165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§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§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§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§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§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物体被举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高度一定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，质量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，重力势能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物体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质量一定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，被举得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，重力势能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越大。</a:t>
            </a:r>
          </a:p>
        </p:txBody>
      </p:sp>
      <p:sp>
        <p:nvSpPr>
          <p:cNvPr id="10" name="文本框 4"/>
          <p:cNvSpPr txBox="1"/>
          <p:nvPr/>
        </p:nvSpPr>
        <p:spPr>
          <a:xfrm>
            <a:off x="4315968" y="2103119"/>
            <a:ext cx="4709160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水力发电站要想发出更多的电来，就要想办法储存更多的水，将水位提得更高，也就是尽量使水的重力势能更大。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08" y="2235292"/>
            <a:ext cx="3891915" cy="204397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8600" y="563880"/>
            <a:ext cx="4135120" cy="463550"/>
            <a:chOff x="4360" y="888"/>
            <a:chExt cx="651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4</a:t>
                </a: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384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Times New Roman" panose="02020603050405020304" charset="0"/>
                  <a:ea typeface="黑体" panose="02010600030101010101" pitchFamily="49" charset="-122"/>
                </a:rPr>
                <a:t>  弹性势能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90" y="1233746"/>
            <a:ext cx="2507615" cy="18517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039" y="1233746"/>
            <a:ext cx="2720942" cy="18230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11486"/>
          <a:stretch/>
        </p:blipFill>
        <p:spPr>
          <a:xfrm>
            <a:off x="6257290" y="1233747"/>
            <a:ext cx="2592920" cy="1799344"/>
          </a:xfrm>
          <a:prstGeom prst="rect">
            <a:avLst/>
          </a:prstGeom>
        </p:spPr>
      </p:pic>
      <p:sp>
        <p:nvSpPr>
          <p:cNvPr id="12295" name="文本框 12294"/>
          <p:cNvSpPr txBox="1"/>
          <p:nvPr/>
        </p:nvSpPr>
        <p:spPr>
          <a:xfrm>
            <a:off x="3841433" y="3142298"/>
            <a:ext cx="145923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sz="2000" b="1" dirty="0">
                <a:latin typeface="Times New Roman" panose="02020603050405020304" charset="0"/>
                <a:ea typeface="宋体" panose="02010600030101010101" pitchFamily="2" charset="-122"/>
              </a:rPr>
              <a:t>上紧的发条</a:t>
            </a:r>
            <a:endParaRPr lang="zh-CN" altLang="zh-CN" sz="20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13208" y="3111628"/>
            <a:ext cx="171450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被压</a:t>
            </a:r>
            <a:r>
              <a:rPr lang="zh-CN" sz="2000" b="1" dirty="0">
                <a:latin typeface="Times New Roman" panose="02020603050405020304" charset="0"/>
                <a:ea typeface="宋体" panose="02010600030101010101" pitchFamily="2" charset="-122"/>
              </a:rPr>
              <a:t>弯的跳板</a:t>
            </a:r>
            <a:endParaRPr lang="en-US" altLang="zh-CN" sz="20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7248" y="3142298"/>
            <a:ext cx="145923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被拉弯的弓</a:t>
            </a:r>
          </a:p>
        </p:txBody>
      </p:sp>
      <p:sp>
        <p:nvSpPr>
          <p:cNvPr id="12297" name="文本框 12296"/>
          <p:cNvSpPr txBox="1"/>
          <p:nvPr/>
        </p:nvSpPr>
        <p:spPr>
          <a:xfrm>
            <a:off x="622617" y="4131945"/>
            <a:ext cx="7132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物体由于发生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弹性形变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而具有的能量，叫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弹性势能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4685" y="3646488"/>
            <a:ext cx="8107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发生形变的物体在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恢复形变</a:t>
            </a:r>
            <a:r>
              <a:rPr 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时可以做功，它们也具有能量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0527" y="4580636"/>
            <a:ext cx="6714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物体</a:t>
            </a:r>
            <a:r>
              <a:rPr 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弹性形变</a:t>
            </a:r>
            <a:r>
              <a:rPr 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越大，它具有的弹性势能就越大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101115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22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965" y="939800"/>
            <a:ext cx="8890000" cy="41541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2019•长沙）如图，小海在研究“物体的动能与哪些因素有关”时，将质量为m的小钢球从斜槽的某高度h处由静止释放，钢球运动到水平面时，将水平面上静止的木块撞出一段距离s。小海的部分实验数据和现象记录如下：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（1）上述3次实验中，第</a:t>
            </a:r>
          </a:p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次实验钢球滑到斜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槽底端时动能最大；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（2）上述实验数据表明：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当速度一定时，钢球的质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量越大，动能越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，这个结论可用于解释汽车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（选填“超速”或“超载”）带来的危害。</a:t>
            </a:r>
          </a:p>
        </p:txBody>
      </p:sp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val="1998834259"/>
              </p:ext>
            </p:extLst>
          </p:nvPr>
        </p:nvGraphicFramePr>
        <p:xfrm>
          <a:off x="3941064" y="2395728"/>
          <a:ext cx="5049901" cy="1844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64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397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575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061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2875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1" dirty="0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钢球质量m/g</a:t>
                      </a:r>
                      <a:endParaRPr lang="en-US" altLang="en-US" sz="24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en-US" sz="24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钢球下落高度h/cm</a:t>
                      </a:r>
                      <a:endParaRPr lang="en-US" altLang="en-US" sz="24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木块滑行距离s</a:t>
                      </a:r>
                      <a:endParaRPr lang="en-US" altLang="en-US" sz="2400" b="1" dirty="0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近</a:t>
                      </a:r>
                      <a:endParaRPr lang="en-US" altLang="en-US" sz="24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较远</a:t>
                      </a:r>
                      <a:endParaRPr lang="en-US" altLang="en-US" sz="24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远</a:t>
                      </a:r>
                      <a:endParaRPr lang="en-US" altLang="en-US" sz="2400" b="1" dirty="0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06400" y="2786380"/>
            <a:ext cx="635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78100" y="4207510"/>
            <a:ext cx="6102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05548" y="4207510"/>
            <a:ext cx="8013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超载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43265" y="3808730"/>
            <a:ext cx="647700" cy="39878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000" b="1"/>
          </a:p>
        </p:txBody>
      </p:sp>
      <p:sp>
        <p:nvSpPr>
          <p:cNvPr id="14" name="文本框 13"/>
          <p:cNvSpPr txBox="1"/>
          <p:nvPr/>
        </p:nvSpPr>
        <p:spPr>
          <a:xfrm>
            <a:off x="8343265" y="2847975"/>
            <a:ext cx="647700" cy="39878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000" b="1"/>
          </a:p>
        </p:txBody>
      </p:sp>
      <p:grpSp>
        <p:nvGrpSpPr>
          <p:cNvPr id="30" name="组合 3"/>
          <p:cNvGrpSpPr/>
          <p:nvPr/>
        </p:nvGrpSpPr>
        <p:grpSpPr bwMode="auto">
          <a:xfrm>
            <a:off x="3398844" y="428678"/>
            <a:ext cx="1879997" cy="474345"/>
            <a:chOff x="497257" y="753279"/>
            <a:chExt cx="1881032" cy="475146"/>
          </a:xfrm>
        </p:grpSpPr>
        <p:grpSp>
          <p:nvGrpSpPr>
            <p:cNvPr id="31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3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2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484" y="1085347"/>
            <a:ext cx="9031605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（2019•郴州）一架飞机在高空中水平匀速飞行，向灾区投放救灾物资。该飞机在此过程中  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A．动能不变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B．动能减小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C．重力势能不变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D．重力势能增大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21445" y="1729015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23692" y="1180084"/>
            <a:ext cx="1876425" cy="4603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/>
          </a:p>
        </p:txBody>
      </p:sp>
      <p:sp>
        <p:nvSpPr>
          <p:cNvPr id="4" name="椭圆形标注 3"/>
          <p:cNvSpPr/>
          <p:nvPr/>
        </p:nvSpPr>
        <p:spPr>
          <a:xfrm>
            <a:off x="3123803" y="2501900"/>
            <a:ext cx="2513965" cy="619760"/>
          </a:xfrm>
          <a:prstGeom prst="wedgeEllipseCallout">
            <a:avLst>
              <a:gd name="adj1" fmla="val 56744"/>
              <a:gd name="adj2" fmla="val -18954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高度不变</a:t>
            </a:r>
          </a:p>
        </p:txBody>
      </p:sp>
      <p:sp>
        <p:nvSpPr>
          <p:cNvPr id="5" name="椭圆形标注 4"/>
          <p:cNvSpPr/>
          <p:nvPr/>
        </p:nvSpPr>
        <p:spPr>
          <a:xfrm>
            <a:off x="5092780" y="3462528"/>
            <a:ext cx="2231136" cy="619760"/>
          </a:xfrm>
          <a:prstGeom prst="wedgeEllipseCallout">
            <a:avLst>
              <a:gd name="adj1" fmla="val 18022"/>
              <a:gd name="adj2" fmla="val -32633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速度不变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042751" y="1180084"/>
            <a:ext cx="1009015" cy="4603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/>
          </a:p>
        </p:txBody>
      </p:sp>
      <p:sp>
        <p:nvSpPr>
          <p:cNvPr id="9" name="文本框 8"/>
          <p:cNvSpPr txBox="1"/>
          <p:nvPr/>
        </p:nvSpPr>
        <p:spPr>
          <a:xfrm>
            <a:off x="161290" y="1737614"/>
            <a:ext cx="933450" cy="4603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/>
          </a:p>
        </p:txBody>
      </p:sp>
      <p:sp>
        <p:nvSpPr>
          <p:cNvPr id="17" name="椭圆形标注 16"/>
          <p:cNvSpPr/>
          <p:nvPr/>
        </p:nvSpPr>
        <p:spPr>
          <a:xfrm>
            <a:off x="7004304" y="2733040"/>
            <a:ext cx="2087785" cy="619760"/>
          </a:xfrm>
          <a:prstGeom prst="wedgeEllipseCallout">
            <a:avLst>
              <a:gd name="adj1" fmla="val 11202"/>
              <a:gd name="adj2" fmla="val -22336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质量减小</a:t>
            </a:r>
          </a:p>
        </p:txBody>
      </p:sp>
      <p:grpSp>
        <p:nvGrpSpPr>
          <p:cNvPr id="24" name="组合 3"/>
          <p:cNvGrpSpPr/>
          <p:nvPr/>
        </p:nvGrpSpPr>
        <p:grpSpPr bwMode="auto">
          <a:xfrm>
            <a:off x="3398844" y="444720"/>
            <a:ext cx="1879997" cy="474345"/>
            <a:chOff x="497257" y="753279"/>
            <a:chExt cx="1881032" cy="475146"/>
          </a:xfrm>
        </p:grpSpPr>
        <p:grpSp>
          <p:nvGrpSpPr>
            <p:cNvPr id="2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bldLvl="0" animBg="1"/>
      <p:bldP spid="4" grpId="0" bldLvl="0" animBg="1"/>
      <p:bldP spid="5" grpId="0" bldLvl="0" animBg="1"/>
      <p:bldP spid="6" grpId="0" bldLvl="0" animBg="1"/>
      <p:bldP spid="9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文本框 105"/>
          <p:cNvSpPr txBox="1"/>
          <p:nvPr/>
        </p:nvSpPr>
        <p:spPr>
          <a:xfrm>
            <a:off x="434218" y="602557"/>
            <a:ext cx="889571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2013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日中午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一幕真实版“愤怒的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小鸟”在江苏镇江附近上演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与小鸟相撞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的是一列高铁。“砰”的一声闷响后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鸟当场死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亡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铁挡风玻璃则出现大面积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被迫检修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并换车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。平时小鸟撞到我们房子的玻璃上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玻璃安然无恙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而高铁的玻璃强度是非常高的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那么小鸟撞到高铁的玻璃上为什么会撞碎玻璃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种力量哪里来的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34" name="11301.jpg" descr="id:214751695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6681" y="808826"/>
            <a:ext cx="2491105" cy="1711325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39" y="978286"/>
            <a:ext cx="9031605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（2018•广元）小苏同学的物理兴趣小组准备探究“弹簧弹性势能的大小与什么因素有关”。他们猜想：弹簧弹性势能可能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与弹簧长度变化量、弹簧螺纹圈直径、弹簧的材料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等因素有关。</a:t>
            </a: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他们的实验装置如图所示，把弹簧放在水平面上，其左端固定在墙上，AO等于弹簧原长，水平面O点左侧光滑，右侧粗糙。将物体M从O点压缩弹簧到P点，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然后由静止释放，当物体M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运动到O点与弹簧分开，最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终运动到Q点静止。请补充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完成他们的探究过程：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4" r="4670" b="18412"/>
          <a:stretch/>
        </p:blipFill>
        <p:spPr>
          <a:xfrm>
            <a:off x="4311848" y="2987770"/>
            <a:ext cx="4154905" cy="1841982"/>
          </a:xfrm>
          <a:prstGeom prst="rect">
            <a:avLst/>
          </a:prstGeom>
        </p:spPr>
      </p:pic>
      <p:grpSp>
        <p:nvGrpSpPr>
          <p:cNvPr id="24" name="组合 3"/>
          <p:cNvGrpSpPr/>
          <p:nvPr/>
        </p:nvGrpSpPr>
        <p:grpSpPr bwMode="auto">
          <a:xfrm>
            <a:off x="3371850" y="437886"/>
            <a:ext cx="1879997" cy="474345"/>
            <a:chOff x="497257" y="753279"/>
            <a:chExt cx="1881032" cy="475146"/>
          </a:xfrm>
        </p:grpSpPr>
        <p:grpSp>
          <p:nvGrpSpPr>
            <p:cNvPr id="3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394" y="1133564"/>
            <a:ext cx="9031605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（1）弹簧弹性势能的大小是通过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来衡量的。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（2）探究弹簧弹性势能与弹簧长度变化量的关系，应该选用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（选填“相同”或“不同”）弹簧进行实验，并先后改变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之间的距离，测出OQ的距离，重复实验，测量多组数据并记录。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（3）小苏的实验小组经过多次实验得出了结论。在上面的实验中，他们运用到了转换法和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两种物理思想方法。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72152" y="1179284"/>
            <a:ext cx="336296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物体M被弹出的距离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4736" y="2480437"/>
            <a:ext cx="82296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相同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6035" y="3026390"/>
            <a:ext cx="67945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AP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77437" y="4381934"/>
            <a:ext cx="223075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控制变量法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5" name="组合 3"/>
          <p:cNvGrpSpPr/>
          <p:nvPr/>
        </p:nvGrpSpPr>
        <p:grpSpPr bwMode="auto">
          <a:xfrm>
            <a:off x="3417570" y="529326"/>
            <a:ext cx="1879997" cy="474345"/>
            <a:chOff x="497257" y="753279"/>
            <a:chExt cx="1881032" cy="475146"/>
          </a:xfrm>
        </p:grpSpPr>
        <p:grpSp>
          <p:nvGrpSpPr>
            <p:cNvPr id="2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0328" y="1181201"/>
            <a:ext cx="8975408" cy="3194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下列说法中错误的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 (　　)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拉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弯的弓能将箭射出，所以拉弯了的弓具有能量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高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空坠物会砸伤人，坠物具有能量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流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动的空气能带动风车、推动帆船，所以流动的空气具有能量</a:t>
            </a:r>
          </a:p>
          <a:p>
            <a:pPr fontAlgn="auto">
              <a:lnSpc>
                <a:spcPts val="484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急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流的河水将石头冲走，河水没有能量，石头具有能量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74070" y="1218322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25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26" name="缺角矩形 2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1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998" y="1373955"/>
            <a:ext cx="8207693" cy="71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1925" y="985520"/>
            <a:ext cx="8788400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一个弹簧既能被拉长也能被压缩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关于弹簧的弹性势能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下列说法正确的是 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A.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弹簧被拉长比被压缩时的弹性势能小</a:t>
            </a:r>
            <a:endParaRPr 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B.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弹簧被压缩时没有弹性势能</a:t>
            </a:r>
            <a:endParaRPr 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C.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弹簧被拉长与被压缩时的弹性势能不可能相等</a:t>
            </a:r>
            <a:endParaRPr 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D.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无论弹簧被拉长还是被压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缩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，在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一定范围内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弹簧形变越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  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具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有的弹性势能越大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8086" y="1501971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12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13" name="缺角矩形 12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8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9880" y="1344745"/>
            <a:ext cx="8782526" cy="2576667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一跳伞运动员跳离飞机,当降落伞张开后,他开始匀速下降,此时他的重力势能将____________,他的动能将____________。(均选填“增大”“减小”或“不变”)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33972" y="1921243"/>
            <a:ext cx="906017" cy="6337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减小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41794" y="2621336"/>
            <a:ext cx="906017" cy="6337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不变</a:t>
            </a:r>
          </a:p>
        </p:txBody>
      </p:sp>
      <p:grpSp>
        <p:nvGrpSpPr>
          <p:cNvPr id="12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13" name="缺角矩形 12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9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9705" y="877570"/>
            <a:ext cx="863219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20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体积相等的实心铅球和铁球放在同一水平桌面上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则铅球的重力势能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选填“大于”“等于”或“小于”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铁球的重力势能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以地面为参考面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ρ</a:t>
            </a:r>
            <a:r>
              <a:rPr 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铅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&gt;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ρ</a:t>
            </a:r>
            <a:r>
              <a:rPr 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铁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。现将铅球斜向上方抛出落至地面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此现象表明力是改变物体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lang="en-US" alt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的原因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此过程中铅球的动能变化是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　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86676" y="1555899"/>
            <a:ext cx="7950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大于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85833" y="3727265"/>
            <a:ext cx="201930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先减小后增大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70158" y="3001460"/>
            <a:ext cx="140716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运动状态</a:t>
            </a:r>
          </a:p>
        </p:txBody>
      </p:sp>
      <p:grpSp>
        <p:nvGrpSpPr>
          <p:cNvPr id="13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14" name="缺角矩形 13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9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3355" y="1139063"/>
            <a:ext cx="8797290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如图所示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在探究“动能的大小与哪些因素有关”的实验中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小阳用同一实验装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置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从斜面上滚下的小钢球钻入水平面上的硬纸盒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完成以下实验。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182" name="人补八31.EPS" descr="id:214751744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128" y="2560992"/>
            <a:ext cx="7674846" cy="2434808"/>
          </a:xfrm>
          <a:prstGeom prst="rect">
            <a:avLst/>
          </a:prstGeom>
        </p:spPr>
      </p:pic>
      <p:grpSp>
        <p:nvGrpSpPr>
          <p:cNvPr id="18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9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2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64135" y="1068324"/>
            <a:ext cx="9015095" cy="31947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2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通过比较甲、乙两次实验中硬纸盒被推的远近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可以得出结论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质量相同时物体的</a:t>
            </a:r>
            <a:r>
              <a:rPr lang="en-US" alt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越大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动能越大。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对比甲、乙两次实验还可以得出：质量相同时，物体位置越高，重力势能_________。在甲、乙两次实验中，硬纸盒所受滑动摩擦力_________（选填</a:t>
            </a:r>
          </a:p>
          <a:p>
            <a:pPr indent="0" algn="l">
              <a:lnSpc>
                <a:spcPct val="12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“相同”或“不</a:t>
            </a:r>
          </a:p>
          <a:p>
            <a:pPr indent="0" algn="l">
              <a:lnSpc>
                <a:spcPct val="12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同”）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92018" y="1509522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速度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6430" y="2387473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越大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6430" y="2786253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相同</a:t>
            </a:r>
          </a:p>
        </p:txBody>
      </p:sp>
      <p:pic>
        <p:nvPicPr>
          <p:cNvPr id="16" name="人补八31.EPS" descr="id:214751744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236" y="2919005"/>
            <a:ext cx="6075163" cy="1927316"/>
          </a:xfrm>
          <a:prstGeom prst="rect">
            <a:avLst/>
          </a:prstGeom>
        </p:spPr>
      </p:pic>
      <p:grpSp>
        <p:nvGrpSpPr>
          <p:cNvPr id="17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8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64135" y="1110234"/>
            <a:ext cx="9015095" cy="31947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2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如果做乙图实验时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硬纸盒被撞后滑出木板掉落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为防止因此造成硬纸盒损坏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需改进乙图实验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再与甲图实验对比。在不改变木板长度的情况下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应采用以下</a:t>
            </a:r>
            <a:r>
              <a:rPr lang="en-US" alt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方法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填写正确选项前的字母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indent="0" algn="l">
              <a:lnSpc>
                <a:spcPct val="12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换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用质量更小的钢球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</a:t>
            </a:r>
          </a:p>
          <a:p>
            <a:pPr indent="0" algn="l">
              <a:lnSpc>
                <a:spcPct val="12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给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水平木板铺上毛巾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algn="l">
              <a:lnSpc>
                <a:spcPct val="12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适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当降低钢球的高度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</a:t>
            </a:r>
          </a:p>
          <a:p>
            <a:pPr indent="0" algn="l">
              <a:lnSpc>
                <a:spcPct val="12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换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用一个较重的硬纸盒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60532" y="2029460"/>
            <a:ext cx="40748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9" name="人补八31.EPS" descr="id:2147517441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363" y="2617253"/>
            <a:ext cx="5319867" cy="1687702"/>
          </a:xfrm>
          <a:prstGeom prst="rect">
            <a:avLst/>
          </a:prstGeom>
        </p:spPr>
      </p:pic>
      <p:grpSp>
        <p:nvGrpSpPr>
          <p:cNvPr id="11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2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  <p:extLst>
      <p:ext uri="{BB962C8B-B14F-4D97-AF65-F5344CB8AC3E}">
        <p14:creationId xmlns:p14="http://schemas.microsoft.com/office/powerpoint/2010/main" val="400851612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64135" y="1146810"/>
            <a:ext cx="9015095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25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若要探究影响动能大小的另一因素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具体的操作方法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择两个</a:t>
            </a:r>
            <a:r>
              <a:rPr lang="en-US" altLang="zh-CN" sz="24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不同的钢球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从同一斜面相同高度由静止滑下。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indent="0" algn="l">
              <a:lnSpc>
                <a:spcPct val="125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小阳在原硬纸盒的上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25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表面粘上砝码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设计了如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25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图丙所示实验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探究影响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25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滑动摩擦力大小的因素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</a:p>
          <a:p>
            <a:pPr indent="0" algn="l">
              <a:lnSpc>
                <a:spcPct val="125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通过比较甲、丙两次实验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25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可得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滑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动摩擦力与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有关。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2767" y="1614043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质量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15070" y="4379976"/>
            <a:ext cx="1631569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压力大小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434" y="2506028"/>
            <a:ext cx="5316537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1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  <p:extLst>
      <p:ext uri="{BB962C8B-B14F-4D97-AF65-F5344CB8AC3E}">
        <p14:creationId xmlns:p14="http://schemas.microsoft.com/office/powerpoint/2010/main" val="400851612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26745" y="2815405"/>
            <a:ext cx="7385050" cy="1576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了解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能量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的概念和单位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知道物体做功的实质；理解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动能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、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势能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的概念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能判断生活中常见的物体是否具有动能和势能。</a:t>
            </a:r>
          </a:p>
          <a:p>
            <a:pPr eaLnBrk="1" hangingPunct="1"/>
            <a:endParaRPr kumimoji="0" lang="zh-CN" altLang="zh-C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303020" y="957395"/>
            <a:ext cx="7370445" cy="1647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通过实验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了解动能、重力势能、弹性势能的大小分别与什么因素有关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并能解释简单的现象。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3" name="11307A.EPS" descr="id:2147517369;FounderCES"/>
          <p:cNvPicPr>
            <a:picLocks noChangeAspect="1"/>
          </p:cNvPicPr>
          <p:nvPr/>
        </p:nvPicPr>
        <p:blipFill rotWithShape="1">
          <a:blip r:embed="rId2"/>
          <a:srcRect l="11315" r="5225"/>
          <a:stretch/>
        </p:blipFill>
        <p:spPr>
          <a:xfrm>
            <a:off x="537457" y="947247"/>
            <a:ext cx="8402463" cy="3633141"/>
          </a:xfrm>
          <a:prstGeom prst="round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490" y="1176860"/>
            <a:ext cx="8571502" cy="3283208"/>
            <a:chOff x="508490" y="1176860"/>
            <a:chExt cx="8571502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763262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45765" y="481715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1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003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Times New Roman" panose="02020603050405020304" charset="0"/>
                  <a:ea typeface="黑体" panose="02010600030101010101" pitchFamily="49" charset="-122"/>
                </a:rPr>
                <a:t>  能</a:t>
              </a:r>
            </a:p>
          </p:txBody>
        </p:sp>
      </p:grpSp>
      <p:pic>
        <p:nvPicPr>
          <p:cNvPr id="3" name="图片 2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724" y="1261460"/>
            <a:ext cx="4926731" cy="3131078"/>
          </a:xfrm>
          <a:prstGeom prst="rect">
            <a:avLst/>
          </a:prstGeom>
        </p:spPr>
      </p:pic>
      <p:pic>
        <p:nvPicPr>
          <p:cNvPr id="4" name="图片 3" descr="timg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24" y="1261460"/>
            <a:ext cx="4973486" cy="3139624"/>
          </a:xfrm>
          <a:prstGeom prst="rect">
            <a:avLst/>
          </a:prstGeom>
        </p:spPr>
      </p:pic>
      <p:pic>
        <p:nvPicPr>
          <p:cNvPr id="5" name="图片 4" descr="timg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724" y="1261460"/>
            <a:ext cx="5629322" cy="3139624"/>
          </a:xfrm>
          <a:prstGeom prst="rect">
            <a:avLst/>
          </a:prstGeom>
        </p:spPr>
      </p:pic>
      <p:pic>
        <p:nvPicPr>
          <p:cNvPr id="6" name="图片 5" descr="timg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724" y="1261460"/>
            <a:ext cx="5853925" cy="3211686"/>
          </a:xfrm>
          <a:prstGeom prst="rect">
            <a:avLst/>
          </a:prstGeom>
        </p:spPr>
      </p:pic>
      <p:sp>
        <p:nvSpPr>
          <p:cNvPr id="23" name="文本框 7"/>
          <p:cNvSpPr txBox="1"/>
          <p:nvPr/>
        </p:nvSpPr>
        <p:spPr>
          <a:xfrm>
            <a:off x="6452106" y="1159141"/>
            <a:ext cx="253644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湍急的流水能推动水车，</a:t>
            </a:r>
          </a:p>
        </p:txBody>
      </p:sp>
      <p:sp>
        <p:nvSpPr>
          <p:cNvPr id="24" name="文本框 7"/>
          <p:cNvSpPr txBox="1"/>
          <p:nvPr/>
        </p:nvSpPr>
        <p:spPr>
          <a:xfrm>
            <a:off x="6452106" y="1713233"/>
            <a:ext cx="25364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    高速运动的子弹能击穿靶体，</a:t>
            </a:r>
          </a:p>
        </p:txBody>
      </p:sp>
      <p:sp>
        <p:nvSpPr>
          <p:cNvPr id="25" name="文本框 7"/>
          <p:cNvSpPr txBox="1"/>
          <p:nvPr/>
        </p:nvSpPr>
        <p:spPr>
          <a:xfrm>
            <a:off x="6452106" y="2804798"/>
            <a:ext cx="2536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  飓风能吹倒大树、</a:t>
            </a:r>
          </a:p>
        </p:txBody>
      </p:sp>
      <p:sp>
        <p:nvSpPr>
          <p:cNvPr id="26" name="文本框 7"/>
          <p:cNvSpPr txBox="1"/>
          <p:nvPr/>
        </p:nvSpPr>
        <p:spPr>
          <a:xfrm>
            <a:off x="6452106" y="3357831"/>
            <a:ext cx="2536446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    泥石流摧毁房屋……</a:t>
            </a:r>
          </a:p>
        </p:txBody>
      </p:sp>
    </p:spTree>
    <p:extLst>
      <p:ext uri="{BB962C8B-B14F-4D97-AF65-F5344CB8AC3E}">
        <p14:creationId xmlns:p14="http://schemas.microsoft.com/office/powerpoint/2010/main" val="3200507304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94228" y="2158817"/>
            <a:ext cx="622737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流水、子弹、飓风、泥石流都做了功。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9503" y="2868397"/>
            <a:ext cx="790667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物体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能够对外做功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，我们就说这个物体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具有能量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，简称能。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14837" y="3571822"/>
            <a:ext cx="753222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一个物体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能够做的功越多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，表示这个物体的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能量越大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08286" y="4346201"/>
            <a:ext cx="6917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能量的单位与功的单位相同，也是焦耳。</a:t>
            </a:r>
          </a:p>
        </p:txBody>
      </p:sp>
      <p:pic>
        <p:nvPicPr>
          <p:cNvPr id="27" name="图片 26" descr="timg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0994" y="664990"/>
            <a:ext cx="2056345" cy="1128189"/>
          </a:xfrm>
          <a:prstGeom prst="rect">
            <a:avLst/>
          </a:prstGeom>
        </p:spPr>
      </p:pic>
      <p:pic>
        <p:nvPicPr>
          <p:cNvPr id="28" name="图片 27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73" y="664992"/>
            <a:ext cx="1775198" cy="1128189"/>
          </a:xfrm>
          <a:prstGeom prst="rect">
            <a:avLst/>
          </a:prstGeom>
        </p:spPr>
      </p:pic>
      <p:pic>
        <p:nvPicPr>
          <p:cNvPr id="29" name="图片 28" descr="timg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5786" y="665611"/>
            <a:ext cx="1800206" cy="1136420"/>
          </a:xfrm>
          <a:prstGeom prst="rect">
            <a:avLst/>
          </a:prstGeom>
        </p:spPr>
      </p:pic>
      <p:pic>
        <p:nvPicPr>
          <p:cNvPr id="30" name="图片 29" descr="timg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9923" y="664991"/>
            <a:ext cx="2038702" cy="1137039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1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3623541758,1737623348&amp;fm=214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1249553"/>
            <a:ext cx="3674367" cy="184683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014980" y="552450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2</a:t>
                </a: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Times New Roman" panose="02020603050405020304" charset="0"/>
                  <a:ea typeface="黑体" panose="02010600030101010101" pitchFamily="49" charset="-122"/>
                </a:rPr>
                <a:t>  动 能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188460" y="1249553"/>
            <a:ext cx="46946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运动的保龄球打在木瓶上，木瓶被撞开，保龄球对木瓶做了功。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19090" y="2361692"/>
            <a:ext cx="30727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表明保龄球具有能量。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49070" y="3257169"/>
            <a:ext cx="5478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物体由于运动而具有的能，叫做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动能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18666" y="3842367"/>
            <a:ext cx="391414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一切运动的物体都具有动能。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58376" y="2335847"/>
            <a:ext cx="3354197" cy="1521079"/>
            <a:chOff x="2186940" y="1923732"/>
            <a:chExt cx="3354197" cy="1521079"/>
          </a:xfrm>
        </p:grpSpPr>
        <p:sp>
          <p:nvSpPr>
            <p:cNvPr id="15" name="圆角矩形标注 14"/>
            <p:cNvSpPr/>
            <p:nvPr/>
          </p:nvSpPr>
          <p:spPr>
            <a:xfrm>
              <a:off x="2186940" y="1923732"/>
              <a:ext cx="3354197" cy="1521079"/>
            </a:xfrm>
            <a:prstGeom prst="wedgeRoundRectCallout">
              <a:avLst>
                <a:gd name="adj1" fmla="val 105660"/>
                <a:gd name="adj2" fmla="val 88951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638" name="文本框 69637"/>
            <p:cNvSpPr txBox="1"/>
            <p:nvPr/>
          </p:nvSpPr>
          <p:spPr>
            <a:xfrm>
              <a:off x="2326387" y="2172970"/>
              <a:ext cx="3161283" cy="8925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600" b="1" dirty="0">
                  <a:latin typeface="楷体" panose="02010609060101010101" charset="-122"/>
                  <a:ea typeface="楷体" panose="02010609060101010101" charset="-122"/>
                </a:rPr>
                <a:t>那么，动能大小由什么因素决定？</a:t>
              </a: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1111" y="702681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探究：物体的动能与哪些因素有关</a:t>
            </a:r>
          </a:p>
        </p:txBody>
      </p:sp>
      <p:sp>
        <p:nvSpPr>
          <p:cNvPr id="69641" name="文本框 69640"/>
          <p:cNvSpPr txBox="1"/>
          <p:nvPr/>
        </p:nvSpPr>
        <p:spPr>
          <a:xfrm>
            <a:off x="431800" y="1416684"/>
            <a:ext cx="8047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猜想：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动能大小可能与物体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运动速度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、物体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质量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有关。</a:t>
            </a:r>
          </a:p>
        </p:txBody>
      </p:sp>
      <p:pic>
        <p:nvPicPr>
          <p:cNvPr id="34840" name="图片 34839"/>
          <p:cNvPicPr>
            <a:picLocks noChangeAspect="1"/>
          </p:cNvPicPr>
          <p:nvPr/>
        </p:nvPicPr>
        <p:blipFill>
          <a:blip r:embed="rId2"/>
          <a:srcRect b="57422"/>
          <a:stretch>
            <a:fillRect/>
          </a:stretch>
        </p:blipFill>
        <p:spPr>
          <a:xfrm>
            <a:off x="1116330" y="1953895"/>
            <a:ext cx="5158740" cy="1327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58444" y="4455160"/>
            <a:ext cx="759123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被推得越远，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对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做的功就越多，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的动能也就越大。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49678" y="4424045"/>
            <a:ext cx="1162050" cy="460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转换法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78141" y="2387599"/>
            <a:ext cx="1743075" cy="460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控制变量法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31800" y="3469894"/>
            <a:ext cx="8047355" cy="9787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实验设计：</a:t>
            </a:r>
            <a:r>
              <a:rPr 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钢球从高为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h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的斜槽上滚下，在水平面上运动。运动的钢球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碰上物体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后，能将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推动一段距离。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96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48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1" grpId="1"/>
      <p:bldP spid="4" grpId="0" bldLvl="0" animBg="1"/>
      <p:bldP spid="6" grpId="0" bldLvl="0" animBg="1"/>
      <p:bldP spid="7" grpId="0" bldLvl="0" animBg="1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40" name="图片 348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" y="1032510"/>
            <a:ext cx="6176010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6132195" y="841375"/>
            <a:ext cx="2960370" cy="39250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eaLnBrk="1" hangingPunct="1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钢球从高处滚下，高度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越高，钢球运动到底部时越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快、慢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，物体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被撞得越远。所以，质量相同时，钢球的速度越大，动能越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4" name="矩形 37893"/>
          <p:cNvSpPr/>
          <p:nvPr/>
        </p:nvSpPr>
        <p:spPr>
          <a:xfrm>
            <a:off x="6696075" y="233616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快</a:t>
            </a:r>
          </a:p>
        </p:txBody>
      </p:sp>
      <p:sp>
        <p:nvSpPr>
          <p:cNvPr id="37895" name="矩形 37894"/>
          <p:cNvSpPr/>
          <p:nvPr/>
        </p:nvSpPr>
        <p:spPr>
          <a:xfrm>
            <a:off x="7699375" y="4119563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7894" grpId="0"/>
      <p:bldP spid="378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86" name="图片 368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" y="1081405"/>
            <a:ext cx="6235065" cy="3669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6132830" y="1174750"/>
            <a:ext cx="2974340" cy="34831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l" eaLnBrk="1" hangingPunct="1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速度相同时，质量越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的钢球能将物体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撞得越远 。所以，钢球的速度相同时，质量越大，动能越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5863" name="文本框 35862"/>
          <p:cNvSpPr txBox="1"/>
          <p:nvPr/>
        </p:nvSpPr>
        <p:spPr>
          <a:xfrm>
            <a:off x="6794500" y="3943985"/>
            <a:ext cx="287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</a:p>
        </p:txBody>
      </p:sp>
      <p:sp>
        <p:nvSpPr>
          <p:cNvPr id="35864" name="文本框 35863"/>
          <p:cNvSpPr txBox="1"/>
          <p:nvPr/>
        </p:nvSpPr>
        <p:spPr>
          <a:xfrm flipH="1">
            <a:off x="6983095" y="1800225"/>
            <a:ext cx="567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5863" grpId="0"/>
      <p:bldP spid="3586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2736</Words>
  <Application>Microsoft Office PowerPoint</Application>
  <PresentationFormat>全屏显示(16:9)</PresentationFormat>
  <Paragraphs>209</Paragraphs>
  <Slides>32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《七彩课堂》课件模板（新）</vt:lpstr>
      <vt:lpstr>1_《七彩课堂》课件模板（新）</vt:lpstr>
      <vt:lpstr>自定义设计方案</vt:lpstr>
      <vt:lpstr> 第十一章  功和机械能  第3节  动能和势能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44</cp:revision>
  <dcterms:created xsi:type="dcterms:W3CDTF">2018-03-01T02:03:00Z</dcterms:created>
  <dcterms:modified xsi:type="dcterms:W3CDTF">2019-11-11T06:36:11Z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  <property fmtid="{D5CDD505-2E9C-101B-9397-08002B2CF9AE}" pid="3" name="KSORubyTemplateID">
    <vt:lpwstr>13</vt:lpwstr>
  </property>
</Properties>
</file>